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31371A-03DD-446F-A9C2-45D6B539F01D}" type="datetimeFigureOut">
              <a:rPr lang="en-US" smtClean="0"/>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12504-1313-4571-8C88-C8AE23951273}" type="slidenum">
              <a:rPr lang="en-US" smtClean="0"/>
              <a:t>‹#›</a:t>
            </a:fld>
            <a:endParaRPr lang="en-US"/>
          </a:p>
        </p:txBody>
      </p:sp>
    </p:spTree>
    <p:extLst>
      <p:ext uri="{BB962C8B-B14F-4D97-AF65-F5344CB8AC3E}">
        <p14:creationId xmlns:p14="http://schemas.microsoft.com/office/powerpoint/2010/main" val="401777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E12504-1313-4571-8C88-C8AE23951273}" type="slidenum">
              <a:rPr lang="en-US" smtClean="0"/>
              <a:t>4</a:t>
            </a:fld>
            <a:endParaRPr lang="en-US"/>
          </a:p>
        </p:txBody>
      </p:sp>
    </p:spTree>
    <p:extLst>
      <p:ext uri="{BB962C8B-B14F-4D97-AF65-F5344CB8AC3E}">
        <p14:creationId xmlns:p14="http://schemas.microsoft.com/office/powerpoint/2010/main" val="115429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AF60-608B-42A1-B81B-F0E7A4EC7DD1}" type="datetime1">
              <a:rPr lang="en-US" smtClean="0"/>
              <a:t>11/20/2012</a:t>
            </a:fld>
            <a:endParaRPr lang="en-US"/>
          </a:p>
        </p:txBody>
      </p:sp>
      <p:sp>
        <p:nvSpPr>
          <p:cNvPr id="5" name="Footer Placeholder 4"/>
          <p:cNvSpPr>
            <a:spLocks noGrp="1"/>
          </p:cNvSpPr>
          <p:nvPr>
            <p:ph type="ftr" sz="quarter" idx="11"/>
          </p:nvPr>
        </p:nvSpPr>
        <p:spPr/>
        <p:txBody>
          <a:bodyPr/>
          <a:lstStyle/>
          <a:p>
            <a:r>
              <a:rPr lang="en-US" smtClean="0"/>
              <a:t>IFIN-HH CTTM, November 20, 2012</a:t>
            </a:r>
            <a:endParaRPr lang="en-US"/>
          </a:p>
        </p:txBody>
      </p:sp>
      <p:sp>
        <p:nvSpPr>
          <p:cNvPr id="6" name="Slide Number Placeholder 5"/>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204136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EB481E-0096-4924-98E0-97BF08D22988}" type="datetime1">
              <a:rPr lang="en-US" smtClean="0"/>
              <a:t>11/20/2012</a:t>
            </a:fld>
            <a:endParaRPr lang="en-US"/>
          </a:p>
        </p:txBody>
      </p:sp>
      <p:sp>
        <p:nvSpPr>
          <p:cNvPr id="5" name="Footer Placeholder 4"/>
          <p:cNvSpPr>
            <a:spLocks noGrp="1"/>
          </p:cNvSpPr>
          <p:nvPr>
            <p:ph type="ftr" sz="quarter" idx="11"/>
          </p:nvPr>
        </p:nvSpPr>
        <p:spPr/>
        <p:txBody>
          <a:bodyPr/>
          <a:lstStyle/>
          <a:p>
            <a:r>
              <a:rPr lang="en-US" smtClean="0"/>
              <a:t>IFIN-HH CTTM, November 20, 2012</a:t>
            </a:r>
            <a:endParaRPr lang="en-US"/>
          </a:p>
        </p:txBody>
      </p:sp>
      <p:sp>
        <p:nvSpPr>
          <p:cNvPr id="6" name="Slide Number Placeholder 5"/>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16934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5532F-4C0F-4F79-80CC-9A0C008173A2}" type="datetime1">
              <a:rPr lang="en-US" smtClean="0"/>
              <a:t>11/20/2012</a:t>
            </a:fld>
            <a:endParaRPr lang="en-US"/>
          </a:p>
        </p:txBody>
      </p:sp>
      <p:sp>
        <p:nvSpPr>
          <p:cNvPr id="5" name="Footer Placeholder 4"/>
          <p:cNvSpPr>
            <a:spLocks noGrp="1"/>
          </p:cNvSpPr>
          <p:nvPr>
            <p:ph type="ftr" sz="quarter" idx="11"/>
          </p:nvPr>
        </p:nvSpPr>
        <p:spPr/>
        <p:txBody>
          <a:bodyPr/>
          <a:lstStyle/>
          <a:p>
            <a:r>
              <a:rPr lang="en-US" smtClean="0"/>
              <a:t>IFIN-HH CTTM, November 20, 2012</a:t>
            </a:r>
            <a:endParaRPr lang="en-US"/>
          </a:p>
        </p:txBody>
      </p:sp>
      <p:sp>
        <p:nvSpPr>
          <p:cNvPr id="6" name="Slide Number Placeholder 5"/>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71767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0F3F4-9643-477B-AC0B-A19B371BE6E8}" type="datetime1">
              <a:rPr lang="en-US" smtClean="0"/>
              <a:t>11/20/2012</a:t>
            </a:fld>
            <a:endParaRPr lang="en-US"/>
          </a:p>
        </p:txBody>
      </p:sp>
      <p:sp>
        <p:nvSpPr>
          <p:cNvPr id="5" name="Footer Placeholder 4"/>
          <p:cNvSpPr>
            <a:spLocks noGrp="1"/>
          </p:cNvSpPr>
          <p:nvPr>
            <p:ph type="ftr" sz="quarter" idx="11"/>
          </p:nvPr>
        </p:nvSpPr>
        <p:spPr/>
        <p:txBody>
          <a:bodyPr/>
          <a:lstStyle/>
          <a:p>
            <a:r>
              <a:rPr lang="en-US" smtClean="0"/>
              <a:t>IFIN-HH CTTM, November 20, 2012</a:t>
            </a:r>
            <a:endParaRPr lang="en-US"/>
          </a:p>
        </p:txBody>
      </p:sp>
      <p:sp>
        <p:nvSpPr>
          <p:cNvPr id="6" name="Slide Number Placeholder 5"/>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363153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3DF1D-FE6A-4794-A3B8-12AD02B88AF7}" type="datetime1">
              <a:rPr lang="en-US" smtClean="0"/>
              <a:t>11/20/2012</a:t>
            </a:fld>
            <a:endParaRPr lang="en-US"/>
          </a:p>
        </p:txBody>
      </p:sp>
      <p:sp>
        <p:nvSpPr>
          <p:cNvPr id="5" name="Footer Placeholder 4"/>
          <p:cNvSpPr>
            <a:spLocks noGrp="1"/>
          </p:cNvSpPr>
          <p:nvPr>
            <p:ph type="ftr" sz="quarter" idx="11"/>
          </p:nvPr>
        </p:nvSpPr>
        <p:spPr/>
        <p:txBody>
          <a:bodyPr/>
          <a:lstStyle/>
          <a:p>
            <a:r>
              <a:rPr lang="en-US" smtClean="0"/>
              <a:t>IFIN-HH CTTM, November 20, 2012</a:t>
            </a:r>
            <a:endParaRPr lang="en-US"/>
          </a:p>
        </p:txBody>
      </p:sp>
      <p:sp>
        <p:nvSpPr>
          <p:cNvPr id="6" name="Slide Number Placeholder 5"/>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303498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EC9AB2-4F31-4267-AE3D-5774F2545525}" type="datetime1">
              <a:rPr lang="en-US" smtClean="0"/>
              <a:t>11/20/2012</a:t>
            </a:fld>
            <a:endParaRPr lang="en-US"/>
          </a:p>
        </p:txBody>
      </p:sp>
      <p:sp>
        <p:nvSpPr>
          <p:cNvPr id="6" name="Footer Placeholder 5"/>
          <p:cNvSpPr>
            <a:spLocks noGrp="1"/>
          </p:cNvSpPr>
          <p:nvPr>
            <p:ph type="ftr" sz="quarter" idx="11"/>
          </p:nvPr>
        </p:nvSpPr>
        <p:spPr/>
        <p:txBody>
          <a:bodyPr/>
          <a:lstStyle/>
          <a:p>
            <a:r>
              <a:rPr lang="en-US" smtClean="0"/>
              <a:t>IFIN-HH CTTM, November 20, 2012</a:t>
            </a:r>
            <a:endParaRPr lang="en-US"/>
          </a:p>
        </p:txBody>
      </p:sp>
      <p:sp>
        <p:nvSpPr>
          <p:cNvPr id="7" name="Slide Number Placeholder 6"/>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409769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979A00-EF82-451A-9B9B-FBF92D729B51}" type="datetime1">
              <a:rPr lang="en-US" smtClean="0"/>
              <a:t>11/20/2012</a:t>
            </a:fld>
            <a:endParaRPr lang="en-US"/>
          </a:p>
        </p:txBody>
      </p:sp>
      <p:sp>
        <p:nvSpPr>
          <p:cNvPr id="8" name="Footer Placeholder 7"/>
          <p:cNvSpPr>
            <a:spLocks noGrp="1"/>
          </p:cNvSpPr>
          <p:nvPr>
            <p:ph type="ftr" sz="quarter" idx="11"/>
          </p:nvPr>
        </p:nvSpPr>
        <p:spPr/>
        <p:txBody>
          <a:bodyPr/>
          <a:lstStyle/>
          <a:p>
            <a:r>
              <a:rPr lang="en-US" smtClean="0"/>
              <a:t>IFIN-HH CTTM, November 20, 2012</a:t>
            </a:r>
            <a:endParaRPr lang="en-US"/>
          </a:p>
        </p:txBody>
      </p:sp>
      <p:sp>
        <p:nvSpPr>
          <p:cNvPr id="9" name="Slide Number Placeholder 8"/>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393579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B70765-ECFB-4E37-BDCF-CDF211B6C38E}" type="datetime1">
              <a:rPr lang="en-US" smtClean="0"/>
              <a:t>11/20/2012</a:t>
            </a:fld>
            <a:endParaRPr lang="en-US"/>
          </a:p>
        </p:txBody>
      </p:sp>
      <p:sp>
        <p:nvSpPr>
          <p:cNvPr id="4" name="Footer Placeholder 3"/>
          <p:cNvSpPr>
            <a:spLocks noGrp="1"/>
          </p:cNvSpPr>
          <p:nvPr>
            <p:ph type="ftr" sz="quarter" idx="11"/>
          </p:nvPr>
        </p:nvSpPr>
        <p:spPr/>
        <p:txBody>
          <a:bodyPr/>
          <a:lstStyle/>
          <a:p>
            <a:r>
              <a:rPr lang="en-US" smtClean="0"/>
              <a:t>IFIN-HH CTTM, November 20, 2012</a:t>
            </a:r>
            <a:endParaRPr lang="en-US"/>
          </a:p>
        </p:txBody>
      </p:sp>
      <p:sp>
        <p:nvSpPr>
          <p:cNvPr id="5" name="Slide Number Placeholder 4"/>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18458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93095-BA1C-47B0-9772-7BEEA4A26FAC}" type="datetime1">
              <a:rPr lang="en-US" smtClean="0"/>
              <a:t>11/20/2012</a:t>
            </a:fld>
            <a:endParaRPr lang="en-US"/>
          </a:p>
        </p:txBody>
      </p:sp>
      <p:sp>
        <p:nvSpPr>
          <p:cNvPr id="3" name="Footer Placeholder 2"/>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146624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193C-438F-463C-B206-B5F0524ACB17}" type="datetime1">
              <a:rPr lang="en-US" smtClean="0"/>
              <a:t>11/20/2012</a:t>
            </a:fld>
            <a:endParaRPr lang="en-US"/>
          </a:p>
        </p:txBody>
      </p:sp>
      <p:sp>
        <p:nvSpPr>
          <p:cNvPr id="6" name="Footer Placeholder 5"/>
          <p:cNvSpPr>
            <a:spLocks noGrp="1"/>
          </p:cNvSpPr>
          <p:nvPr>
            <p:ph type="ftr" sz="quarter" idx="11"/>
          </p:nvPr>
        </p:nvSpPr>
        <p:spPr/>
        <p:txBody>
          <a:bodyPr/>
          <a:lstStyle/>
          <a:p>
            <a:r>
              <a:rPr lang="en-US" smtClean="0"/>
              <a:t>IFIN-HH CTTM, November 20, 2012</a:t>
            </a:r>
            <a:endParaRPr lang="en-US"/>
          </a:p>
        </p:txBody>
      </p:sp>
      <p:sp>
        <p:nvSpPr>
          <p:cNvPr id="7" name="Slide Number Placeholder 6"/>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149286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25A18-FB80-4E80-8A42-CDE6AA498E94}" type="datetime1">
              <a:rPr lang="en-US" smtClean="0"/>
              <a:t>11/20/2012</a:t>
            </a:fld>
            <a:endParaRPr lang="en-US"/>
          </a:p>
        </p:txBody>
      </p:sp>
      <p:sp>
        <p:nvSpPr>
          <p:cNvPr id="6" name="Footer Placeholder 5"/>
          <p:cNvSpPr>
            <a:spLocks noGrp="1"/>
          </p:cNvSpPr>
          <p:nvPr>
            <p:ph type="ftr" sz="quarter" idx="11"/>
          </p:nvPr>
        </p:nvSpPr>
        <p:spPr/>
        <p:txBody>
          <a:bodyPr/>
          <a:lstStyle/>
          <a:p>
            <a:r>
              <a:rPr lang="en-US" smtClean="0"/>
              <a:t>IFIN-HH CTTM, November 20, 2012</a:t>
            </a:r>
            <a:endParaRPr lang="en-US"/>
          </a:p>
        </p:txBody>
      </p:sp>
      <p:sp>
        <p:nvSpPr>
          <p:cNvPr id="7" name="Slide Number Placeholder 6"/>
          <p:cNvSpPr>
            <a:spLocks noGrp="1"/>
          </p:cNvSpPr>
          <p:nvPr>
            <p:ph type="sldNum" sz="quarter" idx="12"/>
          </p:nvPr>
        </p:nvSpPr>
        <p:spPr/>
        <p:txBody>
          <a:bodyPr/>
          <a:lstStyle/>
          <a:p>
            <a:fld id="{AD7419AA-2E0A-4FB3-B706-501398AF079F}" type="slidenum">
              <a:rPr lang="en-US" smtClean="0"/>
              <a:t>‹#›</a:t>
            </a:fld>
            <a:endParaRPr lang="en-US"/>
          </a:p>
        </p:txBody>
      </p:sp>
    </p:spTree>
    <p:extLst>
      <p:ext uri="{BB962C8B-B14F-4D97-AF65-F5344CB8AC3E}">
        <p14:creationId xmlns:p14="http://schemas.microsoft.com/office/powerpoint/2010/main" val="278444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4EA77-C441-47C6-8812-D7C8F58C6FEE}" type="datetime1">
              <a:rPr lang="en-US" smtClean="0"/>
              <a:t>11/20/2012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IFIN-HH CTTM, November 20,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419AA-2E0A-4FB3-B706-501398AF079F}" type="slidenum">
              <a:rPr lang="en-US" smtClean="0"/>
              <a:t>‹#›</a:t>
            </a:fld>
            <a:endParaRPr lang="en-US"/>
          </a:p>
        </p:txBody>
      </p:sp>
    </p:spTree>
    <p:extLst>
      <p:ext uri="{BB962C8B-B14F-4D97-AF65-F5344CB8AC3E}">
        <p14:creationId xmlns:p14="http://schemas.microsoft.com/office/powerpoint/2010/main" val="423525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knowledgetransfer.web.cern.ch/technology-transfer/portfolio-all" TargetMode="External"/><Relationship Id="rId2" Type="http://schemas.openxmlformats.org/officeDocument/2006/relationships/hyperlink" Target="http://www.nipne.ro/cttm/industry.php"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knowledgetransfer.web.cern.ch/technology-transfer/external-partners/easy-access-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atlas.web.cern.ch/Atlas/" TargetMode="External"/><Relationship Id="rId2" Type="http://schemas.openxmlformats.org/officeDocument/2006/relationships/hyperlink" Target="http://aliceinfo.cern.ch/"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lhcb.web.cern.ch/lhcb/" TargetMode="External"/><Relationship Id="rId4" Type="http://schemas.openxmlformats.org/officeDocument/2006/relationships/hyperlink" Target="http://www.nipne.ro/dpp/Collab/ATLA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lcg.nipne.ro/" TargetMode="External"/><Relationship Id="rId2" Type="http://schemas.openxmlformats.org/officeDocument/2006/relationships/hyperlink" Target="http://lcg.web.cern.ch/LCG/"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dirac.web.cern.ch/DIRA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400800" cy="3429000"/>
          </a:xfrm>
        </p:spPr>
        <p:txBody>
          <a:bodyPr>
            <a:normAutofit/>
          </a:bodyPr>
          <a:lstStyle/>
          <a:p>
            <a:endParaRPr lang="en-US" sz="2400" dirty="0" smtClean="0"/>
          </a:p>
          <a:p>
            <a:r>
              <a:rPr lang="en-US" sz="4000" dirty="0" smtClean="0">
                <a:solidFill>
                  <a:schemeClr val="tx1"/>
                </a:solidFill>
              </a:rPr>
              <a:t>CERN – ROMANIA WORKSHOP</a:t>
            </a:r>
          </a:p>
          <a:p>
            <a:r>
              <a:rPr lang="en-US" sz="2000" dirty="0" smtClean="0">
                <a:solidFill>
                  <a:schemeClr val="tx1"/>
                </a:solidFill>
              </a:rPr>
              <a:t>Dr. Dan </a:t>
            </a:r>
            <a:r>
              <a:rPr lang="en-US" sz="2000" dirty="0" err="1" smtClean="0">
                <a:solidFill>
                  <a:schemeClr val="tx1"/>
                </a:solidFill>
              </a:rPr>
              <a:t>Enache</a:t>
            </a:r>
            <a:endParaRPr lang="en-US" sz="2000" dirty="0" smtClean="0">
              <a:solidFill>
                <a:schemeClr val="tx1"/>
              </a:solidFill>
            </a:endParaRPr>
          </a:p>
          <a:p>
            <a:r>
              <a:rPr lang="en-US" sz="2000" dirty="0" smtClean="0">
                <a:solidFill>
                  <a:schemeClr val="tx1"/>
                </a:solidFill>
              </a:rPr>
              <a:t>Head of Center for Technology Transfer and Marketing</a:t>
            </a:r>
          </a:p>
          <a:p>
            <a:endParaRPr lang="en-US" sz="2000" dirty="0">
              <a:solidFill>
                <a:schemeClr val="tx1"/>
              </a:solidFill>
            </a:endParaRPr>
          </a:p>
          <a:p>
            <a:r>
              <a:rPr lang="en-US" sz="1400" dirty="0" smtClean="0">
                <a:solidFill>
                  <a:schemeClr val="tx1"/>
                </a:solidFill>
              </a:rPr>
              <a:t>Bucharest – </a:t>
            </a:r>
            <a:r>
              <a:rPr lang="en-US" sz="1400" dirty="0" err="1" smtClean="0">
                <a:solidFill>
                  <a:schemeClr val="tx1"/>
                </a:solidFill>
              </a:rPr>
              <a:t>Magurele</a:t>
            </a:r>
            <a:r>
              <a:rPr lang="en-US" sz="1400" dirty="0" smtClean="0">
                <a:solidFill>
                  <a:schemeClr val="tx1"/>
                </a:solidFill>
              </a:rPr>
              <a:t>, November 20, 2012</a:t>
            </a:r>
            <a:endParaRPr lang="en-US" sz="1400" dirty="0">
              <a:solidFill>
                <a:schemeClr val="tx1"/>
              </a:solidFill>
            </a:endParaRP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1</a:t>
            </a:fld>
            <a:endParaRPr lang="en-US"/>
          </a:p>
        </p:txBody>
      </p:sp>
    </p:spTree>
    <p:extLst>
      <p:ext uri="{BB962C8B-B14F-4D97-AF65-F5344CB8AC3E}">
        <p14:creationId xmlns:p14="http://schemas.microsoft.com/office/powerpoint/2010/main" val="257833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400800" cy="3429000"/>
          </a:xfrm>
        </p:spPr>
        <p:txBody>
          <a:bodyPr>
            <a:normAutofit/>
          </a:bodyPr>
          <a:lstStyle/>
          <a:p>
            <a:endParaRPr lang="en-US" sz="2400" dirty="0" smtClean="0"/>
          </a:p>
          <a:p>
            <a:endParaRPr lang="en-US" sz="2400" dirty="0"/>
          </a:p>
          <a:p>
            <a:r>
              <a:rPr lang="en-US" sz="4400" b="1" dirty="0" smtClean="0">
                <a:latin typeface="+mj-lt"/>
              </a:rPr>
              <a:t>Thank you</a:t>
            </a: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10</a:t>
            </a:fld>
            <a:endParaRPr lang="en-US"/>
          </a:p>
        </p:txBody>
      </p:sp>
    </p:spTree>
    <p:extLst>
      <p:ext uri="{BB962C8B-B14F-4D97-AF65-F5344CB8AC3E}">
        <p14:creationId xmlns:p14="http://schemas.microsoft.com/office/powerpoint/2010/main" val="3519919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400800" cy="3048000"/>
          </a:xfrm>
        </p:spPr>
        <p:txBody>
          <a:bodyPr>
            <a:normAutofit fontScale="92500" lnSpcReduction="10000"/>
          </a:bodyPr>
          <a:lstStyle/>
          <a:p>
            <a:pPr algn="l"/>
            <a:endParaRPr lang="en-GB" sz="2000" dirty="0" smtClean="0">
              <a:solidFill>
                <a:schemeClr val="tx1"/>
              </a:solidFill>
            </a:endParaRPr>
          </a:p>
          <a:p>
            <a:pPr algn="l"/>
            <a:r>
              <a:rPr lang="en-GB" sz="2000" b="1" dirty="0" smtClean="0">
                <a:solidFill>
                  <a:schemeClr val="tx1"/>
                </a:solidFill>
              </a:rPr>
              <a:t>CERN’s</a:t>
            </a:r>
            <a:r>
              <a:rPr lang="en-GB" sz="2000" dirty="0" smtClean="0">
                <a:solidFill>
                  <a:schemeClr val="tx1"/>
                </a:solidFill>
              </a:rPr>
              <a:t> </a:t>
            </a:r>
            <a:r>
              <a:rPr lang="en-GB" sz="2000" b="1" dirty="0">
                <a:solidFill>
                  <a:schemeClr val="tx1"/>
                </a:solidFill>
              </a:rPr>
              <a:t>service and consultancy</a:t>
            </a:r>
            <a:r>
              <a:rPr lang="en-GB" sz="2000" dirty="0">
                <a:solidFill>
                  <a:schemeClr val="tx1"/>
                </a:solidFill>
              </a:rPr>
              <a:t> </a:t>
            </a:r>
            <a:r>
              <a:rPr lang="en-GB" sz="2000" b="1" dirty="0">
                <a:solidFill>
                  <a:schemeClr val="tx1"/>
                </a:solidFill>
              </a:rPr>
              <a:t>expertise</a:t>
            </a:r>
            <a:r>
              <a:rPr lang="en-GB" sz="2000" dirty="0">
                <a:solidFill>
                  <a:schemeClr val="tx1"/>
                </a:solidFill>
              </a:rPr>
              <a:t> </a:t>
            </a:r>
            <a:endParaRPr lang="en-GB" sz="2000" dirty="0" smtClean="0">
              <a:solidFill>
                <a:schemeClr val="tx1"/>
              </a:solidFill>
            </a:endParaRPr>
          </a:p>
          <a:p>
            <a:pPr marL="342900" indent="-342900" algn="l">
              <a:buFontTx/>
              <a:buChar char="-"/>
            </a:pPr>
            <a:r>
              <a:rPr lang="en-GB" sz="2000" dirty="0" smtClean="0">
                <a:solidFill>
                  <a:schemeClr val="tx1"/>
                </a:solidFill>
              </a:rPr>
              <a:t>IFIN-HH’s </a:t>
            </a:r>
            <a:r>
              <a:rPr lang="en-GB" sz="2000" dirty="0">
                <a:solidFill>
                  <a:schemeClr val="tx1"/>
                </a:solidFill>
              </a:rPr>
              <a:t>CTTM participation in </a:t>
            </a:r>
            <a:r>
              <a:rPr lang="en-GB" sz="2000" dirty="0" err="1">
                <a:solidFill>
                  <a:schemeClr val="tx1"/>
                </a:solidFill>
              </a:rPr>
              <a:t>HEPTech</a:t>
            </a:r>
            <a:r>
              <a:rPr lang="en-GB" sz="2000" dirty="0">
                <a:solidFill>
                  <a:schemeClr val="tx1"/>
                </a:solidFill>
              </a:rPr>
              <a:t> </a:t>
            </a:r>
            <a:r>
              <a:rPr lang="en-GB" sz="2000" dirty="0" smtClean="0">
                <a:solidFill>
                  <a:schemeClr val="tx1"/>
                </a:solidFill>
              </a:rPr>
              <a:t>network </a:t>
            </a:r>
            <a:r>
              <a:rPr lang="en-GB" sz="2000" dirty="0">
                <a:solidFill>
                  <a:schemeClr val="tx1"/>
                </a:solidFill>
              </a:rPr>
              <a:t>(a CERN partially financed </a:t>
            </a:r>
            <a:r>
              <a:rPr lang="en-GB" sz="2000" dirty="0" smtClean="0">
                <a:solidFill>
                  <a:schemeClr val="tx1"/>
                </a:solidFill>
              </a:rPr>
              <a:t>project).</a:t>
            </a:r>
          </a:p>
          <a:p>
            <a:pPr marL="342900" indent="-342900" algn="l">
              <a:buFontTx/>
              <a:buChar char="-"/>
            </a:pPr>
            <a:r>
              <a:rPr lang="en-GB" sz="2000" dirty="0" smtClean="0">
                <a:solidFill>
                  <a:schemeClr val="tx1"/>
                </a:solidFill>
              </a:rPr>
              <a:t>special </a:t>
            </a:r>
            <a:r>
              <a:rPr lang="en-GB" sz="2000" dirty="0">
                <a:solidFill>
                  <a:schemeClr val="tx1"/>
                </a:solidFill>
              </a:rPr>
              <a:t>attention was given to the “early stage TTO </a:t>
            </a:r>
            <a:r>
              <a:rPr lang="en-GB" sz="2000" dirty="0" smtClean="0">
                <a:solidFill>
                  <a:schemeClr val="tx1"/>
                </a:solidFill>
              </a:rPr>
              <a:t>members</a:t>
            </a:r>
            <a:r>
              <a:rPr lang="en-GB" sz="2000" dirty="0">
                <a:solidFill>
                  <a:schemeClr val="tx1"/>
                </a:solidFill>
              </a:rPr>
              <a:t>” gain in Intellectual Property expertise, licensing, procurement, easy access, good practice and negotiations techniques. </a:t>
            </a:r>
            <a:endParaRPr lang="en-GB" sz="2000" dirty="0" smtClean="0">
              <a:solidFill>
                <a:schemeClr val="tx1"/>
              </a:solidFill>
            </a:endParaRPr>
          </a:p>
          <a:p>
            <a:pPr marL="342900" indent="-342900" algn="l">
              <a:buFontTx/>
              <a:buChar char="-"/>
            </a:pPr>
            <a:endParaRPr lang="en-US" sz="2000" dirty="0" smtClean="0">
              <a:solidFill>
                <a:schemeClr val="tx1"/>
              </a:solidFill>
            </a:endParaRPr>
          </a:p>
          <a:p>
            <a:pPr algn="l"/>
            <a:r>
              <a:rPr lang="en-GB" sz="2000" b="1" dirty="0" smtClean="0">
                <a:solidFill>
                  <a:schemeClr val="tx1"/>
                </a:solidFill>
              </a:rPr>
              <a:t>R&amp;D </a:t>
            </a:r>
            <a:r>
              <a:rPr lang="en-GB" sz="2000" b="1" dirty="0">
                <a:solidFill>
                  <a:schemeClr val="tx1"/>
                </a:solidFill>
              </a:rPr>
              <a:t>collaborations</a:t>
            </a:r>
            <a:r>
              <a:rPr lang="en-GB" sz="2000" dirty="0">
                <a:solidFill>
                  <a:schemeClr val="tx1"/>
                </a:solidFill>
              </a:rPr>
              <a:t> between IFIN-HH researchers and CERN </a:t>
            </a:r>
            <a:endParaRPr lang="en-US" sz="2000" dirty="0">
              <a:solidFill>
                <a:schemeClr val="tx1"/>
              </a:solidFill>
            </a:endParaRP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2</a:t>
            </a:fld>
            <a:endParaRPr lang="en-US"/>
          </a:p>
        </p:txBody>
      </p:sp>
    </p:spTree>
    <p:extLst>
      <p:ext uri="{BB962C8B-B14F-4D97-AF65-F5344CB8AC3E}">
        <p14:creationId xmlns:p14="http://schemas.microsoft.com/office/powerpoint/2010/main" val="231852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514600"/>
            <a:ext cx="6400800" cy="3352800"/>
          </a:xfrm>
        </p:spPr>
        <p:txBody>
          <a:bodyPr>
            <a:normAutofit fontScale="77500" lnSpcReduction="20000"/>
          </a:bodyPr>
          <a:lstStyle/>
          <a:p>
            <a:r>
              <a:rPr lang="en-US" dirty="0" smtClean="0">
                <a:solidFill>
                  <a:schemeClr val="tx1"/>
                </a:solidFill>
              </a:rPr>
              <a:t>CTTM and CERN</a:t>
            </a:r>
          </a:p>
          <a:p>
            <a:pPr marL="342900" indent="-342900" algn="l">
              <a:buFontTx/>
              <a:buChar char="-"/>
            </a:pPr>
            <a:r>
              <a:rPr lang="en-US" sz="2400" dirty="0" smtClean="0">
                <a:solidFill>
                  <a:schemeClr val="tx1"/>
                </a:solidFill>
              </a:rPr>
              <a:t>CTTM was established in the second half of 2011 as the </a:t>
            </a:r>
            <a:r>
              <a:rPr lang="en-US" sz="2400" dirty="0" err="1" smtClean="0">
                <a:solidFill>
                  <a:schemeClr val="tx1"/>
                </a:solidFill>
              </a:rPr>
              <a:t>TTOffice</a:t>
            </a:r>
            <a:r>
              <a:rPr lang="en-US" sz="2400" dirty="0" smtClean="0">
                <a:solidFill>
                  <a:schemeClr val="tx1"/>
                </a:solidFill>
              </a:rPr>
              <a:t> of IFIN-HH</a:t>
            </a:r>
          </a:p>
          <a:p>
            <a:pPr marL="342900" indent="-342900" algn="l">
              <a:buFontTx/>
              <a:buChar char="-"/>
            </a:pPr>
            <a:r>
              <a:rPr lang="en-US" sz="2400" dirty="0" smtClean="0">
                <a:solidFill>
                  <a:schemeClr val="tx1"/>
                </a:solidFill>
              </a:rPr>
              <a:t>In December 2011 IFIN-HH </a:t>
            </a:r>
            <a:r>
              <a:rPr lang="en-US" sz="2400" dirty="0">
                <a:solidFill>
                  <a:schemeClr val="tx1"/>
                </a:solidFill>
              </a:rPr>
              <a:t>joined HEPTech, CERN’s network for Technology Transfer between European leading research institutes in the field of High Energy </a:t>
            </a:r>
            <a:r>
              <a:rPr lang="en-US" sz="2400" dirty="0" smtClean="0">
                <a:solidFill>
                  <a:schemeClr val="tx1"/>
                </a:solidFill>
              </a:rPr>
              <a:t>Particles</a:t>
            </a:r>
          </a:p>
          <a:p>
            <a:pPr marL="342900" indent="-342900" algn="l">
              <a:buFontTx/>
              <a:buChar char="-"/>
            </a:pPr>
            <a:r>
              <a:rPr lang="en-US" sz="2400" dirty="0" smtClean="0">
                <a:solidFill>
                  <a:schemeClr val="tx1"/>
                </a:solidFill>
              </a:rPr>
              <a:t>On </a:t>
            </a:r>
            <a:r>
              <a:rPr lang="en-US" sz="2400" dirty="0">
                <a:solidFill>
                  <a:schemeClr val="tx1"/>
                </a:solidFill>
              </a:rPr>
              <a:t>April </a:t>
            </a:r>
            <a:r>
              <a:rPr lang="en-US" sz="2400" dirty="0" smtClean="0">
                <a:solidFill>
                  <a:schemeClr val="tx1"/>
                </a:solidFill>
              </a:rPr>
              <a:t>19, 2012, CTTM </a:t>
            </a:r>
            <a:r>
              <a:rPr lang="en-US" sz="2400" dirty="0">
                <a:solidFill>
                  <a:schemeClr val="tx1"/>
                </a:solidFill>
              </a:rPr>
              <a:t>participated to a special round table organized at CERN </a:t>
            </a:r>
            <a:r>
              <a:rPr lang="en-US" sz="2400" dirty="0" smtClean="0">
                <a:solidFill>
                  <a:schemeClr val="tx1"/>
                </a:solidFill>
              </a:rPr>
              <a:t>by </a:t>
            </a:r>
            <a:r>
              <a:rPr lang="en-US" sz="2400" dirty="0">
                <a:solidFill>
                  <a:schemeClr val="tx1"/>
                </a:solidFill>
              </a:rPr>
              <a:t>the KT Department in cooperation with </a:t>
            </a:r>
            <a:r>
              <a:rPr lang="en-US" sz="2400" dirty="0" smtClean="0">
                <a:solidFill>
                  <a:schemeClr val="tx1"/>
                </a:solidFill>
              </a:rPr>
              <a:t>Permanent Mission of Romania to the UN in </a:t>
            </a:r>
            <a:r>
              <a:rPr lang="en-US" sz="2400" dirty="0">
                <a:solidFill>
                  <a:schemeClr val="tx1"/>
                </a:solidFill>
              </a:rPr>
              <a:t>Geneva on the occasion of Geneva Invention Fair 2012. </a:t>
            </a:r>
            <a:r>
              <a:rPr lang="en-US" sz="2400" dirty="0" smtClean="0">
                <a:solidFill>
                  <a:schemeClr val="tx1"/>
                </a:solidFill>
              </a:rPr>
              <a:t> </a:t>
            </a:r>
          </a:p>
          <a:p>
            <a:pPr marL="342900" indent="-342900" algn="l">
              <a:buFontTx/>
              <a:buChar char="-"/>
            </a:pPr>
            <a:r>
              <a:rPr lang="en-US" sz="2400" dirty="0" smtClean="0">
                <a:solidFill>
                  <a:schemeClr val="tx1"/>
                </a:solidFill>
              </a:rPr>
              <a:t>The today event is a follow up of that meeting.</a:t>
            </a: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3</a:t>
            </a:fld>
            <a:endParaRPr lang="en-US"/>
          </a:p>
        </p:txBody>
      </p:sp>
    </p:spTree>
    <p:extLst>
      <p:ext uri="{BB962C8B-B14F-4D97-AF65-F5344CB8AC3E}">
        <p14:creationId xmlns:p14="http://schemas.microsoft.com/office/powerpoint/2010/main" val="122037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590800"/>
            <a:ext cx="6400800" cy="2819400"/>
          </a:xfrm>
        </p:spPr>
        <p:txBody>
          <a:bodyPr>
            <a:normAutofit fontScale="77500" lnSpcReduction="20000"/>
          </a:bodyPr>
          <a:lstStyle/>
          <a:p>
            <a:pPr algn="l"/>
            <a:r>
              <a:rPr lang="en-US" sz="2400" dirty="0">
                <a:solidFill>
                  <a:schemeClr val="tx1"/>
                </a:solidFill>
              </a:rPr>
              <a:t>CTTM </a:t>
            </a:r>
            <a:r>
              <a:rPr lang="en-US" sz="2400" dirty="0" smtClean="0">
                <a:solidFill>
                  <a:schemeClr val="tx1"/>
                </a:solidFill>
              </a:rPr>
              <a:t>is </a:t>
            </a:r>
            <a:r>
              <a:rPr lang="en-US" sz="2400" dirty="0">
                <a:solidFill>
                  <a:schemeClr val="tx1"/>
                </a:solidFill>
              </a:rPr>
              <a:t>an active member in HEPTech </a:t>
            </a:r>
            <a:endParaRPr lang="en-US" sz="2400" dirty="0" smtClean="0">
              <a:solidFill>
                <a:schemeClr val="tx1"/>
              </a:solidFill>
            </a:endParaRPr>
          </a:p>
          <a:p>
            <a:pPr marL="342900" indent="-342900" algn="l">
              <a:buFontTx/>
              <a:buChar char="-"/>
            </a:pPr>
            <a:r>
              <a:rPr lang="en-US" sz="2400" dirty="0" smtClean="0">
                <a:solidFill>
                  <a:schemeClr val="tx1"/>
                </a:solidFill>
              </a:rPr>
              <a:t>Working group </a:t>
            </a:r>
            <a:r>
              <a:rPr lang="en-US" sz="2400" dirty="0">
                <a:solidFill>
                  <a:schemeClr val="tx1"/>
                </a:solidFill>
              </a:rPr>
              <a:t>6 – “Support to Early Stage TT Offices” (providing training and sharing of knowledge between advanced TT offices of larger nodes and early stage offices in the Network). IFIN-HH is co-convener together with University of Sofia for the Working group </a:t>
            </a:r>
            <a:r>
              <a:rPr lang="en-US" sz="2400" dirty="0" smtClean="0">
                <a:solidFill>
                  <a:schemeClr val="tx1"/>
                </a:solidFill>
              </a:rPr>
              <a:t>6.</a:t>
            </a:r>
          </a:p>
          <a:p>
            <a:pPr marL="342900" indent="-342900" algn="l">
              <a:buFontTx/>
              <a:buChar char="-"/>
            </a:pPr>
            <a:r>
              <a:rPr lang="en-US" sz="2400" dirty="0" smtClean="0">
                <a:solidFill>
                  <a:schemeClr val="tx1"/>
                </a:solidFill>
              </a:rPr>
              <a:t>Working </a:t>
            </a:r>
            <a:r>
              <a:rPr lang="en-US" sz="2400" dirty="0">
                <a:solidFill>
                  <a:schemeClr val="tx1"/>
                </a:solidFill>
              </a:rPr>
              <a:t>group 3 - “Information and Computer Technology” (focusing on activities that cover both the Information and Computer Technology field and the sharing of expertise between Advanced and Early Stage nodes in this field</a:t>
            </a:r>
            <a:r>
              <a:rPr lang="en-US" sz="2400" dirty="0" smtClean="0">
                <a:solidFill>
                  <a:schemeClr val="tx1"/>
                </a:solidFill>
              </a:rPr>
              <a:t>)</a:t>
            </a:r>
            <a:endParaRPr lang="en-US" sz="2400" dirty="0" smtClean="0"/>
          </a:p>
        </p:txBody>
      </p:sp>
      <p:pic>
        <p:nvPicPr>
          <p:cNvPr id="1026" name="Picture 2" descr="C:\Users\User\AppData\Local\Temp\main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4</a:t>
            </a:fld>
            <a:endParaRPr lang="en-US"/>
          </a:p>
        </p:txBody>
      </p:sp>
    </p:spTree>
    <p:extLst>
      <p:ext uri="{BB962C8B-B14F-4D97-AF65-F5344CB8AC3E}">
        <p14:creationId xmlns:p14="http://schemas.microsoft.com/office/powerpoint/2010/main" val="193466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667000"/>
            <a:ext cx="6400800" cy="3505200"/>
          </a:xfrm>
        </p:spPr>
        <p:txBody>
          <a:bodyPr>
            <a:normAutofit fontScale="77500" lnSpcReduction="20000"/>
          </a:bodyPr>
          <a:lstStyle/>
          <a:p>
            <a:pPr algn="l"/>
            <a:r>
              <a:rPr lang="en-US" sz="2400" smtClean="0">
                <a:solidFill>
                  <a:schemeClr val="tx1"/>
                </a:solidFill>
              </a:rPr>
              <a:t>Activites </a:t>
            </a:r>
            <a:r>
              <a:rPr lang="en-US" sz="2400" dirty="0" smtClean="0">
                <a:solidFill>
                  <a:schemeClr val="tx1"/>
                </a:solidFill>
              </a:rPr>
              <a:t>and events organized by HEPTech:</a:t>
            </a:r>
          </a:p>
          <a:p>
            <a:pPr marL="342900" indent="-342900" algn="l">
              <a:buFontTx/>
              <a:buChar char="-"/>
            </a:pPr>
            <a:r>
              <a:rPr lang="en-US" sz="2400" dirty="0" smtClean="0">
                <a:solidFill>
                  <a:schemeClr val="tx1"/>
                </a:solidFill>
              </a:rPr>
              <a:t>May 2012, </a:t>
            </a:r>
            <a:r>
              <a:rPr lang="en-US" sz="2400" dirty="0">
                <a:solidFill>
                  <a:schemeClr val="tx1"/>
                </a:solidFill>
              </a:rPr>
              <a:t>Sofia </a:t>
            </a:r>
            <a:r>
              <a:rPr lang="en-US" sz="2400" dirty="0" smtClean="0">
                <a:solidFill>
                  <a:schemeClr val="tx1"/>
                </a:solidFill>
              </a:rPr>
              <a:t>“</a:t>
            </a:r>
            <a:r>
              <a:rPr lang="en-US" sz="2400" dirty="0">
                <a:solidFill>
                  <a:schemeClr val="tx1"/>
                </a:solidFill>
              </a:rPr>
              <a:t>Advanced TTOs meet early-stage </a:t>
            </a:r>
            <a:r>
              <a:rPr lang="en-US" sz="2400" dirty="0" smtClean="0">
                <a:solidFill>
                  <a:schemeClr val="tx1"/>
                </a:solidFill>
              </a:rPr>
              <a:t>TTOs</a:t>
            </a:r>
            <a:r>
              <a:rPr lang="en-US" sz="2400" dirty="0">
                <a:solidFill>
                  <a:schemeClr val="tx1"/>
                </a:solidFill>
              </a:rPr>
              <a:t>”, organized by HEPTech </a:t>
            </a:r>
            <a:r>
              <a:rPr lang="en-US" sz="2400" dirty="0" smtClean="0">
                <a:solidFill>
                  <a:schemeClr val="tx1"/>
                </a:solidFill>
              </a:rPr>
              <a:t>in, </a:t>
            </a:r>
            <a:r>
              <a:rPr lang="en-US" sz="2400" dirty="0">
                <a:solidFill>
                  <a:schemeClr val="tx1"/>
                </a:solidFill>
              </a:rPr>
              <a:t>where special lectures on technology transfer, IP right and valuation, patenting and licensing, procurement, easy access and negotiations techniques were presented by CERN and WIPO experts, most of the modules followed by case </a:t>
            </a:r>
            <a:r>
              <a:rPr lang="en-US" sz="2400" dirty="0" smtClean="0">
                <a:solidFill>
                  <a:schemeClr val="tx1"/>
                </a:solidFill>
              </a:rPr>
              <a:t>studies.</a:t>
            </a:r>
          </a:p>
          <a:p>
            <a:pPr marL="342900" indent="-342900" algn="l">
              <a:buFontTx/>
              <a:buChar char="-"/>
            </a:pPr>
            <a:r>
              <a:rPr lang="en-US" sz="2400" dirty="0" smtClean="0">
                <a:solidFill>
                  <a:schemeClr val="tx1"/>
                </a:solidFill>
              </a:rPr>
              <a:t>A </a:t>
            </a:r>
            <a:r>
              <a:rPr lang="en-US" sz="2400" dirty="0">
                <a:solidFill>
                  <a:schemeClr val="tx1"/>
                </a:solidFill>
              </a:rPr>
              <a:t>follow up of Sofia event is scheduled for April </a:t>
            </a:r>
            <a:r>
              <a:rPr lang="en-US" sz="2400" dirty="0" smtClean="0">
                <a:solidFill>
                  <a:schemeClr val="tx1"/>
                </a:solidFill>
              </a:rPr>
              <a:t>next year </a:t>
            </a:r>
            <a:r>
              <a:rPr lang="en-US" sz="2400" dirty="0">
                <a:solidFill>
                  <a:schemeClr val="tx1"/>
                </a:solidFill>
              </a:rPr>
              <a:t>in Bucharest targeted on Technology Matching and Open </a:t>
            </a:r>
            <a:r>
              <a:rPr lang="en-US" sz="2400" dirty="0" smtClean="0">
                <a:solidFill>
                  <a:schemeClr val="tx1"/>
                </a:solidFill>
              </a:rPr>
              <a:t>Innovation and development of Early Stage TTOs expertise. </a:t>
            </a:r>
          </a:p>
          <a:p>
            <a:pPr marL="342900" indent="-342900" algn="l">
              <a:buFontTx/>
              <a:buChar char="-"/>
            </a:pPr>
            <a:r>
              <a:rPr lang="en-US" sz="2400" dirty="0" smtClean="0">
                <a:solidFill>
                  <a:schemeClr val="tx1"/>
                </a:solidFill>
              </a:rPr>
              <a:t>HEPTech will held his next board meeting at STFC, Harwell Oxford and a  presentation will be made on cluster development.</a:t>
            </a: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dirty="0" smtClean="0"/>
              <a:t>IFIN-HH CTTM, November 20, 2012</a:t>
            </a:r>
            <a:endParaRPr lang="en-US" dirty="0"/>
          </a:p>
        </p:txBody>
      </p:sp>
      <p:sp>
        <p:nvSpPr>
          <p:cNvPr id="4" name="Slide Number Placeholder 3"/>
          <p:cNvSpPr>
            <a:spLocks noGrp="1"/>
          </p:cNvSpPr>
          <p:nvPr>
            <p:ph type="sldNum" sz="quarter" idx="12"/>
          </p:nvPr>
        </p:nvSpPr>
        <p:spPr/>
        <p:txBody>
          <a:bodyPr/>
          <a:lstStyle/>
          <a:p>
            <a:fld id="{AD7419AA-2E0A-4FB3-B706-501398AF079F}" type="slidenum">
              <a:rPr lang="en-US" smtClean="0"/>
              <a:t>5</a:t>
            </a:fld>
            <a:endParaRPr lang="en-US"/>
          </a:p>
        </p:txBody>
      </p:sp>
    </p:spTree>
    <p:extLst>
      <p:ext uri="{BB962C8B-B14F-4D97-AF65-F5344CB8AC3E}">
        <p14:creationId xmlns:p14="http://schemas.microsoft.com/office/powerpoint/2010/main" val="420273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590800"/>
            <a:ext cx="6400800" cy="2971800"/>
          </a:xfrm>
        </p:spPr>
        <p:txBody>
          <a:bodyPr>
            <a:normAutofit fontScale="77500" lnSpcReduction="20000"/>
          </a:bodyPr>
          <a:lstStyle/>
          <a:p>
            <a:pPr marL="342900" indent="-342900" algn="l">
              <a:buFontTx/>
              <a:buChar char="-"/>
            </a:pPr>
            <a:r>
              <a:rPr lang="en-US" sz="2400" dirty="0" smtClean="0">
                <a:solidFill>
                  <a:schemeClr val="tx1"/>
                </a:solidFill>
              </a:rPr>
              <a:t>June </a:t>
            </a:r>
            <a:r>
              <a:rPr lang="en-US" sz="2400" dirty="0">
                <a:solidFill>
                  <a:schemeClr val="tx1"/>
                </a:solidFill>
              </a:rPr>
              <a:t>2012 an IFIN-HH representative was appointed as country representative within </a:t>
            </a:r>
            <a:r>
              <a:rPr lang="en-US" sz="2400" dirty="0" smtClean="0">
                <a:solidFill>
                  <a:schemeClr val="tx1"/>
                </a:solidFill>
              </a:rPr>
              <a:t>ENET (ENET </a:t>
            </a:r>
            <a:r>
              <a:rPr lang="en-US" sz="2400" dirty="0">
                <a:solidFill>
                  <a:schemeClr val="tx1"/>
                </a:solidFill>
              </a:rPr>
              <a:t>brings together CERN’s Knowledge Transfer group and Technology Transfer representatives from each Member </a:t>
            </a:r>
            <a:r>
              <a:rPr lang="en-US" sz="2400" dirty="0" smtClean="0">
                <a:solidFill>
                  <a:schemeClr val="tx1"/>
                </a:solidFill>
              </a:rPr>
              <a:t>State). </a:t>
            </a:r>
          </a:p>
          <a:p>
            <a:pPr marL="342900" indent="-342900" algn="l">
              <a:buFontTx/>
              <a:buChar char="-"/>
            </a:pPr>
            <a:r>
              <a:rPr lang="en-US" sz="2400" dirty="0" smtClean="0">
                <a:solidFill>
                  <a:schemeClr val="tx1"/>
                </a:solidFill>
              </a:rPr>
              <a:t>Special </a:t>
            </a:r>
            <a:r>
              <a:rPr lang="en-US" sz="2400" dirty="0">
                <a:solidFill>
                  <a:schemeClr val="tx1"/>
                </a:solidFill>
              </a:rPr>
              <a:t>measures were taken to promote CERN’s patents to the Romanian industry including dedicated links and information in CTTM’s web page </a:t>
            </a:r>
            <a:r>
              <a:rPr lang="en-US" sz="2400" dirty="0">
                <a:solidFill>
                  <a:schemeClr val="tx1"/>
                </a:solidFill>
                <a:hlinkClick r:id="rId2"/>
              </a:rPr>
              <a:t>http://</a:t>
            </a:r>
            <a:r>
              <a:rPr lang="en-US" sz="2400" dirty="0" smtClean="0">
                <a:solidFill>
                  <a:schemeClr val="tx1"/>
                </a:solidFill>
                <a:hlinkClick r:id="rId2"/>
              </a:rPr>
              <a:t>www.nipne.ro/cttm/industry.php</a:t>
            </a:r>
            <a:r>
              <a:rPr lang="en-US" sz="2400" dirty="0"/>
              <a:t> </a:t>
            </a:r>
          </a:p>
          <a:p>
            <a:pPr marL="342900" indent="-342900" algn="l">
              <a:buFontTx/>
              <a:buChar char="-"/>
            </a:pPr>
            <a:r>
              <a:rPr lang="en-US" sz="2400" dirty="0" smtClean="0">
                <a:solidFill>
                  <a:schemeClr val="tx1"/>
                </a:solidFill>
              </a:rPr>
              <a:t>There you find  CERN’s:</a:t>
            </a:r>
          </a:p>
          <a:p>
            <a:pPr marL="800100" lvl="1" indent="-342900" algn="l">
              <a:buFontTx/>
              <a:buChar char="-"/>
            </a:pPr>
            <a:r>
              <a:rPr lang="en-US" sz="2000" dirty="0">
                <a:hlinkClick r:id="rId3"/>
              </a:rPr>
              <a:t>Technologies available for </a:t>
            </a:r>
            <a:r>
              <a:rPr lang="en-US" sz="2000" dirty="0" smtClean="0">
                <a:hlinkClick r:id="rId3"/>
              </a:rPr>
              <a:t>licensing</a:t>
            </a:r>
            <a:endParaRPr lang="en-US" sz="2000" dirty="0" smtClean="0"/>
          </a:p>
          <a:p>
            <a:pPr marL="800100" lvl="1" indent="-342900" algn="l">
              <a:buFontTx/>
              <a:buChar char="-"/>
            </a:pPr>
            <a:r>
              <a:rPr lang="en-US" sz="2000" dirty="0">
                <a:hlinkClick r:id="rId4"/>
              </a:rPr>
              <a:t>Easy Access IP</a:t>
            </a:r>
            <a:endParaRPr lang="en-US" sz="2000" dirty="0">
              <a:solidFill>
                <a:schemeClr val="tx1"/>
              </a:solidFill>
            </a:endParaRPr>
          </a:p>
          <a:p>
            <a:endParaRPr lang="en-US" sz="2400" dirty="0" smtClean="0">
              <a:solidFill>
                <a:schemeClr val="tx1"/>
              </a:solidFill>
            </a:endParaRPr>
          </a:p>
        </p:txBody>
      </p:sp>
      <p:pic>
        <p:nvPicPr>
          <p:cNvPr id="1026" name="Picture 2" descr="C:\Users\User\AppData\Local\Temp\main_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6</a:t>
            </a:fld>
            <a:endParaRPr lang="en-US"/>
          </a:p>
        </p:txBody>
      </p:sp>
    </p:spTree>
    <p:extLst>
      <p:ext uri="{BB962C8B-B14F-4D97-AF65-F5344CB8AC3E}">
        <p14:creationId xmlns:p14="http://schemas.microsoft.com/office/powerpoint/2010/main" val="49664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400800" cy="3429000"/>
          </a:xfrm>
        </p:spPr>
        <p:txBody>
          <a:bodyPr>
            <a:normAutofit fontScale="77500" lnSpcReduction="20000"/>
          </a:bodyPr>
          <a:lstStyle/>
          <a:p>
            <a:pPr algn="l">
              <a:lnSpc>
                <a:spcPct val="80000"/>
              </a:lnSpc>
            </a:pPr>
            <a:r>
              <a:rPr lang="en-US" sz="2800" b="1" i="1" dirty="0">
                <a:solidFill>
                  <a:schemeClr val="tx1"/>
                </a:solidFill>
              </a:rPr>
              <a:t>IFIN-HH@CERN	</a:t>
            </a:r>
            <a:r>
              <a:rPr lang="en-US" sz="2800" u="sng" dirty="0">
                <a:solidFill>
                  <a:schemeClr val="tx1"/>
                </a:solidFill>
              </a:rPr>
              <a:t>LHC (Large Hadron Collider)</a:t>
            </a:r>
          </a:p>
          <a:p>
            <a:pPr algn="l">
              <a:lnSpc>
                <a:spcPct val="80000"/>
              </a:lnSpc>
            </a:pPr>
            <a:endParaRPr lang="en-US" sz="2800" dirty="0">
              <a:solidFill>
                <a:schemeClr val="tx1"/>
              </a:solidFill>
            </a:endParaRPr>
          </a:p>
          <a:p>
            <a:pPr algn="l">
              <a:lnSpc>
                <a:spcPct val="80000"/>
              </a:lnSpc>
            </a:pPr>
            <a:r>
              <a:rPr lang="en-US" sz="2400" dirty="0">
                <a:solidFill>
                  <a:schemeClr val="tx1"/>
                </a:solidFill>
              </a:rPr>
              <a:t>ALICE - A Large Ion Collider Experiment</a:t>
            </a:r>
            <a:br>
              <a:rPr lang="en-US" sz="2400" dirty="0">
                <a:solidFill>
                  <a:schemeClr val="tx1"/>
                </a:solidFill>
              </a:rPr>
            </a:br>
            <a:r>
              <a:rPr lang="en-US" sz="2400" i="1" dirty="0">
                <a:solidFill>
                  <a:schemeClr val="tx1"/>
                </a:solidFill>
              </a:rPr>
              <a:t>Website:</a:t>
            </a:r>
            <a:r>
              <a:rPr lang="en-US" sz="2400" dirty="0">
                <a:solidFill>
                  <a:schemeClr val="tx1"/>
                </a:solidFill>
              </a:rPr>
              <a:t> </a:t>
            </a:r>
            <a:r>
              <a:rPr lang="en-US" sz="2400" dirty="0">
                <a:solidFill>
                  <a:schemeClr val="tx1"/>
                </a:solidFill>
                <a:hlinkClick r:id="rId2"/>
              </a:rPr>
              <a:t>http://aliceinfo.cern.ch</a:t>
            </a:r>
            <a:r>
              <a:rPr lang="en-US" sz="2400" dirty="0">
                <a:solidFill>
                  <a:schemeClr val="tx1"/>
                </a:solidFill>
              </a:rPr>
              <a:t/>
            </a:r>
            <a:br>
              <a:rPr lang="en-US" sz="2400" dirty="0">
                <a:solidFill>
                  <a:schemeClr val="tx1"/>
                </a:solidFill>
              </a:rPr>
            </a:br>
            <a:r>
              <a:rPr lang="en-US" sz="2400" i="1" dirty="0">
                <a:solidFill>
                  <a:schemeClr val="tx1"/>
                </a:solidFill>
              </a:rPr>
              <a:t>Team leader:</a:t>
            </a:r>
            <a:r>
              <a:rPr lang="en-US" sz="2400" dirty="0">
                <a:solidFill>
                  <a:schemeClr val="tx1"/>
                </a:solidFill>
              </a:rPr>
              <a:t> M. </a:t>
            </a:r>
            <a:r>
              <a:rPr lang="en-US" sz="2400" dirty="0" err="1">
                <a:solidFill>
                  <a:schemeClr val="tx1"/>
                </a:solidFill>
              </a:rPr>
              <a:t>Petrovici</a:t>
            </a:r>
            <a:r>
              <a:rPr lang="en-US" sz="2400" dirty="0">
                <a:solidFill>
                  <a:schemeClr val="tx1"/>
                </a:solidFill>
              </a:rPr>
              <a:t> (Department of Nuclear Physics,   mpetro@ifin.nipne.ro)  </a:t>
            </a:r>
          </a:p>
          <a:p>
            <a:pPr algn="l">
              <a:lnSpc>
                <a:spcPct val="80000"/>
              </a:lnSpc>
            </a:pPr>
            <a:r>
              <a:rPr lang="en-US" sz="2400" dirty="0">
                <a:solidFill>
                  <a:schemeClr val="tx1"/>
                </a:solidFill>
              </a:rPr>
              <a:t> </a:t>
            </a:r>
          </a:p>
          <a:p>
            <a:pPr algn="l">
              <a:lnSpc>
                <a:spcPct val="80000"/>
              </a:lnSpc>
            </a:pPr>
            <a:r>
              <a:rPr lang="en-US" sz="2400" dirty="0">
                <a:solidFill>
                  <a:schemeClr val="tx1"/>
                </a:solidFill>
              </a:rPr>
              <a:t>ATLAS - A </a:t>
            </a:r>
            <a:r>
              <a:rPr lang="en-US" sz="2400" dirty="0" err="1">
                <a:solidFill>
                  <a:schemeClr val="tx1"/>
                </a:solidFill>
              </a:rPr>
              <a:t>Toroidal</a:t>
            </a:r>
            <a:r>
              <a:rPr lang="en-US" sz="2400" dirty="0">
                <a:solidFill>
                  <a:schemeClr val="tx1"/>
                </a:solidFill>
              </a:rPr>
              <a:t> LHC </a:t>
            </a:r>
            <a:r>
              <a:rPr lang="en-US" sz="2400" dirty="0" err="1">
                <a:solidFill>
                  <a:schemeClr val="tx1"/>
                </a:solidFill>
              </a:rPr>
              <a:t>ApparatuS</a:t>
            </a:r>
            <a:r>
              <a:rPr lang="en-US" sz="2400" dirty="0">
                <a:solidFill>
                  <a:schemeClr val="tx1"/>
                </a:solidFill>
              </a:rPr>
              <a:t/>
            </a:r>
            <a:br>
              <a:rPr lang="en-US" sz="2400" dirty="0">
                <a:solidFill>
                  <a:schemeClr val="tx1"/>
                </a:solidFill>
              </a:rPr>
            </a:br>
            <a:r>
              <a:rPr lang="en-US" sz="2400" i="1" dirty="0">
                <a:solidFill>
                  <a:schemeClr val="tx1"/>
                </a:solidFill>
              </a:rPr>
              <a:t>Website:</a:t>
            </a:r>
            <a:r>
              <a:rPr lang="en-US" sz="2400" dirty="0">
                <a:solidFill>
                  <a:schemeClr val="tx1"/>
                </a:solidFill>
              </a:rPr>
              <a:t> </a:t>
            </a:r>
            <a:r>
              <a:rPr lang="en-US" sz="2400" dirty="0">
                <a:solidFill>
                  <a:schemeClr val="tx1"/>
                </a:solidFill>
                <a:hlinkClick r:id="rId3"/>
              </a:rPr>
              <a:t>http://atlas.web.cern.ch/Atlas/</a:t>
            </a:r>
            <a:r>
              <a:rPr lang="en-US" sz="2400" dirty="0">
                <a:solidFill>
                  <a:schemeClr val="tx1"/>
                </a:solidFill>
              </a:rPr>
              <a:t/>
            </a:r>
            <a:br>
              <a:rPr lang="en-US" sz="2400" dirty="0">
                <a:solidFill>
                  <a:schemeClr val="tx1"/>
                </a:solidFill>
              </a:rPr>
            </a:br>
            <a:r>
              <a:rPr lang="en-US" sz="2400" i="1" dirty="0">
                <a:solidFill>
                  <a:schemeClr val="tx1"/>
                </a:solidFill>
              </a:rPr>
              <a:t>Local Website:</a:t>
            </a:r>
            <a:r>
              <a:rPr lang="en-US" sz="2400" dirty="0">
                <a:solidFill>
                  <a:schemeClr val="tx1"/>
                </a:solidFill>
              </a:rPr>
              <a:t> </a:t>
            </a:r>
            <a:r>
              <a:rPr lang="en-US" sz="2400" dirty="0">
                <a:solidFill>
                  <a:schemeClr val="tx1"/>
                </a:solidFill>
                <a:hlinkClick r:id="rId4"/>
              </a:rPr>
              <a:t>http://www.nipne.ro/dpp/Collab/ATLAS/</a:t>
            </a:r>
            <a:r>
              <a:rPr lang="en-US" sz="2400" dirty="0">
                <a:solidFill>
                  <a:schemeClr val="tx1"/>
                </a:solidFill>
              </a:rPr>
              <a:t/>
            </a:r>
            <a:br>
              <a:rPr lang="en-US" sz="2400" dirty="0">
                <a:solidFill>
                  <a:schemeClr val="tx1"/>
                </a:solidFill>
              </a:rPr>
            </a:br>
            <a:r>
              <a:rPr lang="en-US" sz="2400" i="1" dirty="0">
                <a:solidFill>
                  <a:schemeClr val="tx1"/>
                </a:solidFill>
              </a:rPr>
              <a:t>Team leader:</a:t>
            </a:r>
            <a:r>
              <a:rPr lang="en-US" sz="2400" dirty="0">
                <a:solidFill>
                  <a:schemeClr val="tx1"/>
                </a:solidFill>
              </a:rPr>
              <a:t> I. </a:t>
            </a:r>
            <a:r>
              <a:rPr lang="en-US" sz="2400" dirty="0" err="1">
                <a:solidFill>
                  <a:schemeClr val="tx1"/>
                </a:solidFill>
              </a:rPr>
              <a:t>Caprini</a:t>
            </a:r>
            <a:r>
              <a:rPr lang="en-US" sz="2400" dirty="0">
                <a:solidFill>
                  <a:schemeClr val="tx1"/>
                </a:solidFill>
              </a:rPr>
              <a:t> (Department of Theoretical Physics,   caprini@ifin.nipne.ro) </a:t>
            </a:r>
          </a:p>
          <a:p>
            <a:pPr algn="l">
              <a:lnSpc>
                <a:spcPct val="80000"/>
              </a:lnSpc>
            </a:pPr>
            <a:r>
              <a:rPr lang="en-US" sz="2400" dirty="0">
                <a:solidFill>
                  <a:schemeClr val="tx1"/>
                </a:solidFill>
              </a:rPr>
              <a:t>  </a:t>
            </a:r>
          </a:p>
          <a:p>
            <a:pPr algn="l">
              <a:lnSpc>
                <a:spcPct val="80000"/>
              </a:lnSpc>
            </a:pPr>
            <a:r>
              <a:rPr lang="en-US" sz="2400" dirty="0" err="1">
                <a:solidFill>
                  <a:schemeClr val="tx1"/>
                </a:solidFill>
              </a:rPr>
              <a:t>LHCb</a:t>
            </a:r>
            <a:r>
              <a:rPr lang="en-US" sz="2400" dirty="0">
                <a:solidFill>
                  <a:schemeClr val="tx1"/>
                </a:solidFill>
              </a:rPr>
              <a:t> - A Large Hadron Collider beauty experiment</a:t>
            </a:r>
            <a:br>
              <a:rPr lang="en-US" sz="2400" dirty="0">
                <a:solidFill>
                  <a:schemeClr val="tx1"/>
                </a:solidFill>
              </a:rPr>
            </a:br>
            <a:r>
              <a:rPr lang="en-US" sz="2400" i="1" dirty="0">
                <a:solidFill>
                  <a:schemeClr val="tx1"/>
                </a:solidFill>
              </a:rPr>
              <a:t>Website:</a:t>
            </a:r>
            <a:r>
              <a:rPr lang="en-US" sz="2400" dirty="0">
                <a:solidFill>
                  <a:schemeClr val="tx1"/>
                </a:solidFill>
              </a:rPr>
              <a:t> </a:t>
            </a:r>
            <a:r>
              <a:rPr lang="en-US" sz="2400" dirty="0">
                <a:solidFill>
                  <a:schemeClr val="tx1"/>
                </a:solidFill>
                <a:hlinkClick r:id="rId5"/>
              </a:rPr>
              <a:t>http://lhcb.web.cern.ch/lhcb/</a:t>
            </a:r>
            <a:r>
              <a:rPr lang="en-US" sz="2400" dirty="0">
                <a:solidFill>
                  <a:schemeClr val="tx1"/>
                </a:solidFill>
              </a:rPr>
              <a:t/>
            </a:r>
            <a:br>
              <a:rPr lang="en-US" sz="2400" dirty="0">
                <a:solidFill>
                  <a:schemeClr val="tx1"/>
                </a:solidFill>
              </a:rPr>
            </a:br>
            <a:r>
              <a:rPr lang="en-US" sz="2400" i="1" dirty="0">
                <a:solidFill>
                  <a:schemeClr val="tx1"/>
                </a:solidFill>
              </a:rPr>
              <a:t>Team leader:</a:t>
            </a:r>
            <a:r>
              <a:rPr lang="en-US" sz="2400" dirty="0">
                <a:solidFill>
                  <a:schemeClr val="tx1"/>
                </a:solidFill>
              </a:rPr>
              <a:t> R. </a:t>
            </a:r>
            <a:r>
              <a:rPr lang="en-US" sz="2400" dirty="0" err="1">
                <a:solidFill>
                  <a:schemeClr val="tx1"/>
                </a:solidFill>
              </a:rPr>
              <a:t>Muresan</a:t>
            </a:r>
            <a:r>
              <a:rPr lang="en-US" sz="2400" dirty="0">
                <a:solidFill>
                  <a:schemeClr val="tx1"/>
                </a:solidFill>
              </a:rPr>
              <a:t> (DPETI,   Raluca.Muresan@cern.ch)  </a:t>
            </a:r>
          </a:p>
          <a:p>
            <a:pPr algn="l"/>
            <a:endParaRPr lang="en-US" sz="2400" dirty="0" smtClean="0">
              <a:solidFill>
                <a:schemeClr val="tx1"/>
              </a:solidFill>
            </a:endParaRPr>
          </a:p>
        </p:txBody>
      </p:sp>
      <p:pic>
        <p:nvPicPr>
          <p:cNvPr id="1026" name="Picture 2" descr="C:\Users\User\AppData\Local\Temp\main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7</a:t>
            </a:fld>
            <a:endParaRPr lang="en-US"/>
          </a:p>
        </p:txBody>
      </p:sp>
    </p:spTree>
    <p:extLst>
      <p:ext uri="{BB962C8B-B14F-4D97-AF65-F5344CB8AC3E}">
        <p14:creationId xmlns:p14="http://schemas.microsoft.com/office/powerpoint/2010/main" val="122049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400800" cy="3429000"/>
          </a:xfrm>
        </p:spPr>
        <p:txBody>
          <a:bodyPr>
            <a:normAutofit fontScale="77500" lnSpcReduction="20000"/>
          </a:bodyPr>
          <a:lstStyle/>
          <a:p>
            <a:pPr algn="l">
              <a:lnSpc>
                <a:spcPct val="80000"/>
              </a:lnSpc>
            </a:pPr>
            <a:r>
              <a:rPr lang="en-US" sz="2400" dirty="0">
                <a:solidFill>
                  <a:schemeClr val="tx1"/>
                </a:solidFill>
              </a:rPr>
              <a:t>WLCG - Worldwide LHC Computing Grid</a:t>
            </a:r>
            <a:br>
              <a:rPr lang="en-US" sz="2400" dirty="0">
                <a:solidFill>
                  <a:schemeClr val="tx1"/>
                </a:solidFill>
              </a:rPr>
            </a:br>
            <a:r>
              <a:rPr lang="en-US" sz="2400" i="1" dirty="0">
                <a:solidFill>
                  <a:schemeClr val="tx1"/>
                </a:solidFill>
              </a:rPr>
              <a:t>Website:</a:t>
            </a:r>
            <a:r>
              <a:rPr lang="en-US" sz="2400" dirty="0">
                <a:solidFill>
                  <a:schemeClr val="tx1"/>
                </a:solidFill>
              </a:rPr>
              <a:t> </a:t>
            </a:r>
            <a:r>
              <a:rPr lang="en-US" sz="2400" dirty="0">
                <a:solidFill>
                  <a:schemeClr val="tx1"/>
                </a:solidFill>
                <a:hlinkClick r:id="rId2"/>
              </a:rPr>
              <a:t>http://lcg.web.cern.ch/LCG/</a:t>
            </a:r>
            <a:r>
              <a:rPr lang="en-US" sz="2400" dirty="0">
                <a:solidFill>
                  <a:schemeClr val="tx1"/>
                </a:solidFill>
              </a:rPr>
              <a:t/>
            </a:r>
            <a:br>
              <a:rPr lang="en-US" sz="2400" dirty="0">
                <a:solidFill>
                  <a:schemeClr val="tx1"/>
                </a:solidFill>
              </a:rPr>
            </a:br>
            <a:r>
              <a:rPr lang="en-US" sz="2400" i="1" dirty="0">
                <a:solidFill>
                  <a:schemeClr val="tx1"/>
                </a:solidFill>
              </a:rPr>
              <a:t>Local Website:</a:t>
            </a:r>
            <a:r>
              <a:rPr lang="en-US" sz="2400" dirty="0">
                <a:solidFill>
                  <a:schemeClr val="tx1"/>
                </a:solidFill>
              </a:rPr>
              <a:t> </a:t>
            </a:r>
            <a:r>
              <a:rPr lang="en-US" sz="2400" dirty="0">
                <a:solidFill>
                  <a:schemeClr val="tx1"/>
                </a:solidFill>
                <a:hlinkClick r:id="rId3"/>
              </a:rPr>
              <a:t>http://lcg.nipne.ro</a:t>
            </a:r>
            <a:r>
              <a:rPr lang="en-US" sz="2400" dirty="0">
                <a:solidFill>
                  <a:schemeClr val="tx1"/>
                </a:solidFill>
              </a:rPr>
              <a:t/>
            </a:r>
            <a:br>
              <a:rPr lang="en-US" sz="2400" dirty="0">
                <a:solidFill>
                  <a:schemeClr val="tx1"/>
                </a:solidFill>
              </a:rPr>
            </a:br>
            <a:r>
              <a:rPr lang="en-US" sz="2400" i="1" dirty="0">
                <a:solidFill>
                  <a:schemeClr val="tx1"/>
                </a:solidFill>
              </a:rPr>
              <a:t>Team leader:</a:t>
            </a:r>
            <a:r>
              <a:rPr lang="en-US" sz="2400" dirty="0">
                <a:solidFill>
                  <a:schemeClr val="tx1"/>
                </a:solidFill>
              </a:rPr>
              <a:t> M. </a:t>
            </a:r>
            <a:r>
              <a:rPr lang="en-US" sz="2400" dirty="0" err="1">
                <a:solidFill>
                  <a:schemeClr val="tx1"/>
                </a:solidFill>
              </a:rPr>
              <a:t>Dulea</a:t>
            </a:r>
            <a:r>
              <a:rPr lang="en-US" sz="2400" dirty="0">
                <a:solidFill>
                  <a:schemeClr val="tx1"/>
                </a:solidFill>
              </a:rPr>
              <a:t> (DPETI,   mid@ifin.nipne.ro) </a:t>
            </a:r>
            <a:br>
              <a:rPr lang="en-US" sz="2400" dirty="0">
                <a:solidFill>
                  <a:schemeClr val="tx1"/>
                </a:solidFill>
              </a:rPr>
            </a:br>
            <a:endParaRPr lang="en-US" sz="2400" dirty="0">
              <a:solidFill>
                <a:schemeClr val="tx1"/>
              </a:solidFill>
            </a:endParaRPr>
          </a:p>
          <a:p>
            <a:pPr algn="l">
              <a:lnSpc>
                <a:spcPct val="80000"/>
              </a:lnSpc>
            </a:pPr>
            <a:r>
              <a:rPr lang="en-US" sz="2400" dirty="0">
                <a:solidFill>
                  <a:schemeClr val="tx1"/>
                </a:solidFill>
              </a:rPr>
              <a:t>DIRAC - </a:t>
            </a:r>
            <a:r>
              <a:rPr lang="en-US" sz="2400" dirty="0" err="1">
                <a:solidFill>
                  <a:schemeClr val="tx1"/>
                </a:solidFill>
              </a:rPr>
              <a:t>DImeson</a:t>
            </a:r>
            <a:r>
              <a:rPr lang="en-US" sz="2400" dirty="0">
                <a:solidFill>
                  <a:schemeClr val="tx1"/>
                </a:solidFill>
              </a:rPr>
              <a:t> Relativistic Atom Complex</a:t>
            </a:r>
            <a:br>
              <a:rPr lang="en-US" sz="2400" dirty="0">
                <a:solidFill>
                  <a:schemeClr val="tx1"/>
                </a:solidFill>
              </a:rPr>
            </a:br>
            <a:r>
              <a:rPr lang="en-US" sz="2400" i="1" dirty="0">
                <a:solidFill>
                  <a:schemeClr val="tx1"/>
                </a:solidFill>
              </a:rPr>
              <a:t>Website:</a:t>
            </a:r>
            <a:r>
              <a:rPr lang="en-US" sz="2400" dirty="0">
                <a:solidFill>
                  <a:schemeClr val="tx1"/>
                </a:solidFill>
              </a:rPr>
              <a:t> </a:t>
            </a:r>
            <a:r>
              <a:rPr lang="en-US" sz="2400" dirty="0">
                <a:solidFill>
                  <a:schemeClr val="tx1"/>
                </a:solidFill>
                <a:hlinkClick r:id="rId4"/>
              </a:rPr>
              <a:t>http://dirac.web.cern.ch/DIRAC/</a:t>
            </a:r>
            <a:r>
              <a:rPr lang="en-US" sz="2400" dirty="0">
                <a:solidFill>
                  <a:schemeClr val="tx1"/>
                </a:solidFill>
              </a:rPr>
              <a:t/>
            </a:r>
            <a:br>
              <a:rPr lang="en-US" sz="2400" dirty="0">
                <a:solidFill>
                  <a:schemeClr val="tx1"/>
                </a:solidFill>
              </a:rPr>
            </a:br>
            <a:r>
              <a:rPr lang="en-US" sz="2400" i="1" dirty="0">
                <a:solidFill>
                  <a:schemeClr val="tx1"/>
                </a:solidFill>
              </a:rPr>
              <a:t>Team leader:</a:t>
            </a:r>
            <a:r>
              <a:rPr lang="en-US" sz="2400" dirty="0">
                <a:solidFill>
                  <a:schemeClr val="tx1"/>
                </a:solidFill>
              </a:rPr>
              <a:t> M. </a:t>
            </a:r>
            <a:r>
              <a:rPr lang="en-US" sz="2400" dirty="0" err="1">
                <a:solidFill>
                  <a:schemeClr val="tx1"/>
                </a:solidFill>
              </a:rPr>
              <a:t>Pentia</a:t>
            </a:r>
            <a:r>
              <a:rPr lang="en-US" sz="2400" dirty="0">
                <a:solidFill>
                  <a:schemeClr val="tx1"/>
                </a:solidFill>
              </a:rPr>
              <a:t> (Department of Nuclear Physics,   pentia@ifin.nipne.ro) </a:t>
            </a:r>
          </a:p>
          <a:p>
            <a:pPr algn="l">
              <a:lnSpc>
                <a:spcPct val="80000"/>
              </a:lnSpc>
            </a:pPr>
            <a:endParaRPr lang="en-US" sz="2400" dirty="0">
              <a:solidFill>
                <a:schemeClr val="tx1"/>
              </a:solidFill>
            </a:endParaRPr>
          </a:p>
          <a:p>
            <a:pPr algn="l">
              <a:lnSpc>
                <a:spcPct val="80000"/>
              </a:lnSpc>
            </a:pPr>
            <a:r>
              <a:rPr lang="en-US" sz="2400" dirty="0">
                <a:solidFill>
                  <a:schemeClr val="tx1"/>
                </a:solidFill>
              </a:rPr>
              <a:t>n-TOF - The Neutron Facility</a:t>
            </a:r>
            <a:br>
              <a:rPr lang="en-US" sz="2400" dirty="0">
                <a:solidFill>
                  <a:schemeClr val="tx1"/>
                </a:solidFill>
              </a:rPr>
            </a:br>
            <a:r>
              <a:rPr lang="en-US" sz="2400" i="1" dirty="0">
                <a:solidFill>
                  <a:schemeClr val="tx1"/>
                </a:solidFill>
              </a:rPr>
              <a:t>Team leader:</a:t>
            </a:r>
            <a:r>
              <a:rPr lang="en-US" sz="2400" dirty="0">
                <a:solidFill>
                  <a:schemeClr val="tx1"/>
                </a:solidFill>
              </a:rPr>
              <a:t> V. </a:t>
            </a:r>
            <a:r>
              <a:rPr lang="en-US" sz="2400" dirty="0" err="1">
                <a:solidFill>
                  <a:schemeClr val="tx1"/>
                </a:solidFill>
              </a:rPr>
              <a:t>Avrigeanu</a:t>
            </a:r>
            <a:r>
              <a:rPr lang="en-US" sz="2400" dirty="0">
                <a:solidFill>
                  <a:schemeClr val="tx1"/>
                </a:solidFill>
              </a:rPr>
              <a:t> (Department of Nuclear Physics, vavrig@ifin.nipne.ro) </a:t>
            </a:r>
          </a:p>
          <a:p>
            <a:pPr algn="l">
              <a:lnSpc>
                <a:spcPct val="80000"/>
              </a:lnSpc>
            </a:pPr>
            <a:endParaRPr lang="en-US" sz="2400" dirty="0">
              <a:solidFill>
                <a:schemeClr val="tx1"/>
              </a:solidFill>
            </a:endParaRPr>
          </a:p>
          <a:p>
            <a:pPr algn="l">
              <a:lnSpc>
                <a:spcPct val="80000"/>
              </a:lnSpc>
            </a:pPr>
            <a:r>
              <a:rPr lang="en-US" sz="2400" dirty="0">
                <a:solidFill>
                  <a:schemeClr val="tx1"/>
                </a:solidFill>
              </a:rPr>
              <a:t>ISOLDE - Isotope Separator On-Line</a:t>
            </a:r>
            <a:br>
              <a:rPr lang="en-US" sz="2400" dirty="0">
                <a:solidFill>
                  <a:schemeClr val="tx1"/>
                </a:solidFill>
              </a:rPr>
            </a:br>
            <a:r>
              <a:rPr lang="en-US" sz="2400" i="1" dirty="0">
                <a:solidFill>
                  <a:schemeClr val="tx1"/>
                </a:solidFill>
              </a:rPr>
              <a:t>Team leader:</a:t>
            </a:r>
            <a:r>
              <a:rPr lang="en-US" sz="2400" dirty="0">
                <a:solidFill>
                  <a:schemeClr val="tx1"/>
                </a:solidFill>
              </a:rPr>
              <a:t> N.V. Zamfir (Department of Nuclear Physics, zamfir@tandem.nipne.ro) </a:t>
            </a:r>
          </a:p>
          <a:p>
            <a:endParaRPr lang="en-US" sz="2400" dirty="0" smtClean="0"/>
          </a:p>
        </p:txBody>
      </p:sp>
      <p:pic>
        <p:nvPicPr>
          <p:cNvPr id="1026" name="Picture 2" descr="C:\Users\User\AppData\Local\Temp\main_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8</a:t>
            </a:fld>
            <a:endParaRPr lang="en-US"/>
          </a:p>
        </p:txBody>
      </p:sp>
    </p:spTree>
    <p:extLst>
      <p:ext uri="{BB962C8B-B14F-4D97-AF65-F5344CB8AC3E}">
        <p14:creationId xmlns:p14="http://schemas.microsoft.com/office/powerpoint/2010/main" val="93107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6819900" cy="3429000"/>
          </a:xfrm>
        </p:spPr>
        <p:txBody>
          <a:bodyPr>
            <a:normAutofit fontScale="92500" lnSpcReduction="10000"/>
          </a:bodyPr>
          <a:lstStyle/>
          <a:p>
            <a:r>
              <a:rPr lang="en-US" sz="3600" b="1" dirty="0" smtClean="0">
                <a:solidFill>
                  <a:schemeClr val="tx1"/>
                </a:solidFill>
              </a:rPr>
              <a:t>Cluster Initiative</a:t>
            </a:r>
          </a:p>
          <a:p>
            <a:pPr algn="l"/>
            <a:r>
              <a:rPr lang="en-US" sz="2400" dirty="0" smtClean="0"/>
              <a:t>              	</a:t>
            </a:r>
          </a:p>
          <a:p>
            <a:pPr algn="l"/>
            <a:endParaRPr lang="en-US" sz="2400" dirty="0"/>
          </a:p>
          <a:p>
            <a:pPr algn="l"/>
            <a:r>
              <a:rPr lang="en-US" sz="2400" dirty="0" smtClean="0">
                <a:solidFill>
                  <a:schemeClr val="tx1"/>
                </a:solidFill>
              </a:rPr>
              <a:t>The Council of </a:t>
            </a:r>
            <a:r>
              <a:rPr lang="en-US" sz="2400" dirty="0" err="1" smtClean="0">
                <a:solidFill>
                  <a:schemeClr val="tx1"/>
                </a:solidFill>
              </a:rPr>
              <a:t>Ilfov</a:t>
            </a:r>
            <a:r>
              <a:rPr lang="en-US" sz="2400" dirty="0" smtClean="0">
                <a:solidFill>
                  <a:schemeClr val="tx1"/>
                </a:solidFill>
              </a:rPr>
              <a:t> County together with IFIN-HH, in a joint initiative, will launch a research, development and </a:t>
            </a:r>
            <a:r>
              <a:rPr lang="en-US" sz="2400" dirty="0" smtClean="0">
                <a:solidFill>
                  <a:schemeClr val="tx1"/>
                </a:solidFill>
              </a:rPr>
              <a:t>innovation </a:t>
            </a:r>
            <a:r>
              <a:rPr lang="en-US" sz="2400" dirty="0" smtClean="0">
                <a:solidFill>
                  <a:schemeClr val="tx1"/>
                </a:solidFill>
              </a:rPr>
              <a:t>cluster based on ELI-NP project implementation. </a:t>
            </a:r>
          </a:p>
          <a:p>
            <a:pPr algn="l"/>
            <a:r>
              <a:rPr lang="en-US" sz="2400" dirty="0" smtClean="0">
                <a:solidFill>
                  <a:schemeClr val="tx1"/>
                </a:solidFill>
              </a:rPr>
              <a:t>More than ten companies have already</a:t>
            </a:r>
            <a:r>
              <a:rPr lang="en-US" sz="2400" dirty="0" smtClean="0">
                <a:solidFill>
                  <a:schemeClr val="tx1"/>
                </a:solidFill>
              </a:rPr>
              <a:t> expressed their interest in this initiative. </a:t>
            </a:r>
            <a:endParaRPr lang="en-US" sz="2400" dirty="0" smtClean="0">
              <a:solidFill>
                <a:schemeClr val="tx1"/>
              </a:solidFill>
            </a:endParaRPr>
          </a:p>
        </p:txBody>
      </p:sp>
      <p:pic>
        <p:nvPicPr>
          <p:cNvPr id="1026" name="Picture 2" descr="C:\Users\User\AppData\Local\Temp\main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20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IFIN-HH CTTM, November 20, 2012</a:t>
            </a:r>
            <a:endParaRPr lang="en-US"/>
          </a:p>
        </p:txBody>
      </p:sp>
      <p:sp>
        <p:nvSpPr>
          <p:cNvPr id="4" name="Slide Number Placeholder 3"/>
          <p:cNvSpPr>
            <a:spLocks noGrp="1"/>
          </p:cNvSpPr>
          <p:nvPr>
            <p:ph type="sldNum" sz="quarter" idx="12"/>
          </p:nvPr>
        </p:nvSpPr>
        <p:spPr/>
        <p:txBody>
          <a:bodyPr/>
          <a:lstStyle/>
          <a:p>
            <a:fld id="{AD7419AA-2E0A-4FB3-B706-501398AF079F}" type="slidenum">
              <a:rPr lang="en-US" smtClean="0"/>
              <a:t>9</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881" y="2170392"/>
            <a:ext cx="1736651" cy="1524000"/>
          </a:xfrm>
          <a:prstGeom prst="rect">
            <a:avLst/>
          </a:prstGeom>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19900" y="2170392"/>
            <a:ext cx="1447800" cy="118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68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538</Words>
  <Application>Microsoft Office PowerPoint</Application>
  <PresentationFormat>On-screen Show (4:3)</PresentationFormat>
  <Paragraphs>71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cp:revision>
  <dcterms:created xsi:type="dcterms:W3CDTF">2012-11-19T10:12:22Z</dcterms:created>
  <dcterms:modified xsi:type="dcterms:W3CDTF">2012-11-20T06:30:26Z</dcterms:modified>
</cp:coreProperties>
</file>